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D894FB6-088E-4812-95FD-47C957945803}" type="datetimeFigureOut">
              <a:rPr lang="en-US" smtClean="0"/>
              <a:t>5/2/2020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898C1A3-C1DC-428F-A725-A8F2B527DBE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0026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894FB6-088E-4812-95FD-47C957945803}"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8C1A3-C1DC-428F-A725-A8F2B527DBE3}" type="slidenum">
              <a:rPr lang="en-US" smtClean="0"/>
              <a:t>‹#›</a:t>
            </a:fld>
            <a:endParaRPr lang="en-US"/>
          </a:p>
        </p:txBody>
      </p:sp>
    </p:spTree>
    <p:extLst>
      <p:ext uri="{BB962C8B-B14F-4D97-AF65-F5344CB8AC3E}">
        <p14:creationId xmlns:p14="http://schemas.microsoft.com/office/powerpoint/2010/main" val="1096231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894FB6-088E-4812-95FD-47C957945803}"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8C1A3-C1DC-428F-A725-A8F2B527DBE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2054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894FB6-088E-4812-95FD-47C957945803}"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8C1A3-C1DC-428F-A725-A8F2B527DBE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703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894FB6-088E-4812-95FD-47C957945803}"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8C1A3-C1DC-428F-A725-A8F2B527DBE3}" type="slidenum">
              <a:rPr lang="en-US" smtClean="0"/>
              <a:t>‹#›</a:t>
            </a:fld>
            <a:endParaRPr lang="en-US"/>
          </a:p>
        </p:txBody>
      </p:sp>
    </p:spTree>
    <p:extLst>
      <p:ext uri="{BB962C8B-B14F-4D97-AF65-F5344CB8AC3E}">
        <p14:creationId xmlns:p14="http://schemas.microsoft.com/office/powerpoint/2010/main" val="4278417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894FB6-088E-4812-95FD-47C957945803}"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8C1A3-C1DC-428F-A725-A8F2B527DBE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308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894FB6-088E-4812-95FD-47C957945803}"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8C1A3-C1DC-428F-A725-A8F2B527DBE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2495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894FB6-088E-4812-95FD-47C957945803}"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8C1A3-C1DC-428F-A725-A8F2B527DBE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0310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894FB6-088E-4812-95FD-47C957945803}"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8C1A3-C1DC-428F-A725-A8F2B527DBE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624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894FB6-088E-4812-95FD-47C957945803}"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8C1A3-C1DC-428F-A725-A8F2B527DBE3}" type="slidenum">
              <a:rPr lang="en-US" smtClean="0"/>
              <a:t>‹#›</a:t>
            </a:fld>
            <a:endParaRPr lang="en-US"/>
          </a:p>
        </p:txBody>
      </p:sp>
    </p:spTree>
    <p:extLst>
      <p:ext uri="{BB962C8B-B14F-4D97-AF65-F5344CB8AC3E}">
        <p14:creationId xmlns:p14="http://schemas.microsoft.com/office/powerpoint/2010/main" val="328473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894FB6-088E-4812-95FD-47C957945803}"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8C1A3-C1DC-428F-A725-A8F2B527DBE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7865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894FB6-088E-4812-95FD-47C957945803}"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8C1A3-C1DC-428F-A725-A8F2B527DBE3}"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266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894FB6-088E-4812-95FD-47C957945803}" type="datetimeFigureOut">
              <a:rPr lang="en-US" smtClean="0"/>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98C1A3-C1DC-428F-A725-A8F2B527DBE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05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894FB6-088E-4812-95FD-47C957945803}" type="datetimeFigureOut">
              <a:rPr lang="en-US" smtClean="0"/>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98C1A3-C1DC-428F-A725-A8F2B527DBE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8995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94FB6-088E-4812-95FD-47C957945803}" type="datetimeFigureOut">
              <a:rPr lang="en-US" smtClean="0"/>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98C1A3-C1DC-428F-A725-A8F2B527DBE3}" type="slidenum">
              <a:rPr lang="en-US" smtClean="0"/>
              <a:t>‹#›</a:t>
            </a:fld>
            <a:endParaRPr lang="en-US"/>
          </a:p>
        </p:txBody>
      </p:sp>
    </p:spTree>
    <p:extLst>
      <p:ext uri="{BB962C8B-B14F-4D97-AF65-F5344CB8AC3E}">
        <p14:creationId xmlns:p14="http://schemas.microsoft.com/office/powerpoint/2010/main" val="586367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894FB6-088E-4812-95FD-47C957945803}"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8C1A3-C1DC-428F-A725-A8F2B527DBE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6875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894FB6-088E-4812-95FD-47C957945803}"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8C1A3-C1DC-428F-A725-A8F2B527DBE3}" type="slidenum">
              <a:rPr lang="en-US" smtClean="0"/>
              <a:t>‹#›</a:t>
            </a:fld>
            <a:endParaRPr lang="en-US"/>
          </a:p>
        </p:txBody>
      </p:sp>
    </p:spTree>
    <p:extLst>
      <p:ext uri="{BB962C8B-B14F-4D97-AF65-F5344CB8AC3E}">
        <p14:creationId xmlns:p14="http://schemas.microsoft.com/office/powerpoint/2010/main" val="1395211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D894FB6-088E-4812-95FD-47C957945803}" type="datetimeFigureOut">
              <a:rPr lang="en-US" smtClean="0"/>
              <a:t>5/2/2020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98C1A3-C1DC-428F-A725-A8F2B527DBE3}" type="slidenum">
              <a:rPr lang="en-US" smtClean="0"/>
              <a:t>‹#›</a:t>
            </a:fld>
            <a:endParaRPr lang="en-US"/>
          </a:p>
        </p:txBody>
      </p:sp>
    </p:spTree>
    <p:extLst>
      <p:ext uri="{BB962C8B-B14F-4D97-AF65-F5344CB8AC3E}">
        <p14:creationId xmlns:p14="http://schemas.microsoft.com/office/powerpoint/2010/main" val="282640774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7" y="3210534"/>
            <a:ext cx="6815669" cy="1515533"/>
          </a:xfrm>
        </p:spPr>
        <p:txBody>
          <a:bodyPr>
            <a:normAutofit fontScale="90000"/>
          </a:bodyPr>
          <a:lstStyle/>
          <a:p>
            <a:r>
              <a:rPr lang="en-US" b="1" dirty="0"/>
              <a:t>Internet , Networking, Local area network, Wide area network, </a:t>
            </a:r>
            <a:r>
              <a:rPr lang="en-US" b="1" dirty="0" smtClean="0"/>
              <a:t>Configurations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90051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Key Differences of the Three Transmission Modes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8650235"/>
              </p:ext>
            </p:extLst>
          </p:nvPr>
        </p:nvGraphicFramePr>
        <p:xfrm>
          <a:off x="1120877" y="2035277"/>
          <a:ext cx="9910917" cy="4041056"/>
        </p:xfrm>
        <a:graphic>
          <a:graphicData uri="http://schemas.openxmlformats.org/drawingml/2006/table">
            <a:tbl>
              <a:tblPr firstRow="1" firstCol="1" bandRow="1">
                <a:tableStyleId>{5C22544A-7EE6-4342-B048-85BDC9FD1C3A}</a:tableStyleId>
              </a:tblPr>
              <a:tblGrid>
                <a:gridCol w="2141305"/>
                <a:gridCol w="2159951"/>
                <a:gridCol w="2672747"/>
                <a:gridCol w="2936914"/>
              </a:tblGrid>
              <a:tr h="659828">
                <a:tc>
                  <a:txBody>
                    <a:bodyPr/>
                    <a:lstStyle/>
                    <a:p>
                      <a:pPr marL="0" marR="0" algn="just">
                        <a:lnSpc>
                          <a:spcPct val="107000"/>
                        </a:lnSpc>
                        <a:spcBef>
                          <a:spcPts val="0"/>
                        </a:spcBef>
                        <a:spcAft>
                          <a:spcPts val="0"/>
                        </a:spcAft>
                      </a:pPr>
                      <a:r>
                        <a:rPr lang="en-US" sz="1200">
                          <a:effectLst/>
                        </a:rPr>
                        <a:t>Basis for Comparison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Simplex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Half Duplex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Full Duplex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r>
              <a:tr h="659828">
                <a:tc>
                  <a:txBody>
                    <a:bodyPr/>
                    <a:lstStyle/>
                    <a:p>
                      <a:pPr marL="0" marR="0" algn="just">
                        <a:lnSpc>
                          <a:spcPct val="107000"/>
                        </a:lnSpc>
                        <a:spcBef>
                          <a:spcPts val="0"/>
                        </a:spcBef>
                        <a:spcAft>
                          <a:spcPts val="0"/>
                        </a:spcAft>
                      </a:pPr>
                      <a:r>
                        <a:rPr lang="en-US" sz="1200">
                          <a:effectLst/>
                        </a:rPr>
                        <a:t>Direction of Communication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Unidirectional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Two-directional, one at a time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Two-directional, simultaneously</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r>
              <a:tr h="1030786">
                <a:tc>
                  <a:txBody>
                    <a:bodyPr/>
                    <a:lstStyle/>
                    <a:p>
                      <a:pPr marL="0" marR="0" algn="just">
                        <a:lnSpc>
                          <a:spcPct val="107000"/>
                        </a:lnSpc>
                        <a:spcBef>
                          <a:spcPts val="0"/>
                        </a:spcBef>
                        <a:spcAft>
                          <a:spcPts val="0"/>
                        </a:spcAft>
                      </a:pPr>
                      <a:r>
                        <a:rPr lang="en-US" sz="1200">
                          <a:effectLst/>
                        </a:rPr>
                        <a:t>Send / Receive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Sender can only send data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Sender can send and receive data, but one a time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Sender can send and receive data simultaneously</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r>
              <a:tr h="1030786">
                <a:tc>
                  <a:txBody>
                    <a:bodyPr/>
                    <a:lstStyle/>
                    <a:p>
                      <a:pPr marL="0" marR="0" algn="just">
                        <a:lnSpc>
                          <a:spcPct val="107000"/>
                        </a:lnSpc>
                        <a:spcBef>
                          <a:spcPts val="0"/>
                        </a:spcBef>
                        <a:spcAft>
                          <a:spcPts val="0"/>
                        </a:spcAft>
                      </a:pPr>
                      <a:r>
                        <a:rPr lang="en-US" sz="1200">
                          <a:effectLst/>
                        </a:rPr>
                        <a:t>Performance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Worst performing mode of transmission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Better than Simplex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Best performing mode of transmission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r>
              <a:tr h="659828">
                <a:tc>
                  <a:txBody>
                    <a:bodyPr/>
                    <a:lstStyle/>
                    <a:p>
                      <a:pPr marL="0" marR="0" algn="just">
                        <a:lnSpc>
                          <a:spcPct val="107000"/>
                        </a:lnSpc>
                        <a:spcBef>
                          <a:spcPts val="0"/>
                        </a:spcBef>
                        <a:spcAft>
                          <a:spcPts val="0"/>
                        </a:spcAft>
                      </a:pPr>
                      <a:r>
                        <a:rPr lang="en-US" sz="1200">
                          <a:effectLst/>
                        </a:rPr>
                        <a:t>Example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Keyboard and monitor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Walkie-talkie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dirty="0">
                          <a:effectLst/>
                        </a:rPr>
                        <a:t>Telephone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r>
            </a:tbl>
          </a:graphicData>
        </a:graphic>
      </p:graphicFrame>
    </p:spTree>
    <p:extLst>
      <p:ext uri="{BB962C8B-B14F-4D97-AF65-F5344CB8AC3E}">
        <p14:creationId xmlns:p14="http://schemas.microsoft.com/office/powerpoint/2010/main" val="2456118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1.4 Data transmission </a:t>
            </a:r>
            <a:r>
              <a:rPr lang="en-US" b="1" dirty="0" smtClean="0"/>
              <a:t>speed</a:t>
            </a:r>
            <a:endParaRPr lang="en-US" dirty="0"/>
          </a:p>
        </p:txBody>
      </p:sp>
      <p:sp>
        <p:nvSpPr>
          <p:cNvPr id="3" name="Content Placeholder 2"/>
          <p:cNvSpPr>
            <a:spLocks noGrp="1"/>
          </p:cNvSpPr>
          <p:nvPr>
            <p:ph idx="1"/>
          </p:nvPr>
        </p:nvSpPr>
        <p:spPr/>
        <p:txBody>
          <a:bodyPr/>
          <a:lstStyle/>
          <a:p>
            <a:pPr lvl="0" algn="just"/>
            <a:r>
              <a:rPr lang="en-US" dirty="0"/>
              <a:t>The </a:t>
            </a:r>
            <a:r>
              <a:rPr lang="en-US" b="1" dirty="0"/>
              <a:t>speed</a:t>
            </a:r>
            <a:r>
              <a:rPr lang="en-US" dirty="0"/>
              <a:t> with which </a:t>
            </a:r>
            <a:r>
              <a:rPr lang="en-US" b="1" dirty="0"/>
              <a:t>data</a:t>
            </a:r>
            <a:r>
              <a:rPr lang="en-US" dirty="0"/>
              <a:t> can be </a:t>
            </a:r>
            <a:r>
              <a:rPr lang="en-US" b="1" dirty="0"/>
              <a:t>transmitted</a:t>
            </a:r>
            <a:r>
              <a:rPr lang="en-US" dirty="0"/>
              <a:t> from one device to another. Another term for </a:t>
            </a:r>
            <a:r>
              <a:rPr lang="en-US" b="1" dirty="0"/>
              <a:t>data transfer rate</a:t>
            </a:r>
            <a:r>
              <a:rPr lang="en-US" dirty="0"/>
              <a:t> is throughput.</a:t>
            </a:r>
          </a:p>
          <a:p>
            <a:pPr lvl="0" algn="just"/>
            <a:r>
              <a:rPr lang="en-US" b="1" dirty="0"/>
              <a:t>Data</a:t>
            </a:r>
            <a:r>
              <a:rPr lang="en-US" dirty="0"/>
              <a:t> rates are often measured in megabits (million bits) per second (abbreviated as Mbps) </a:t>
            </a:r>
          </a:p>
          <a:p>
            <a:pPr lvl="0" algn="just"/>
            <a:r>
              <a:rPr lang="en-US" dirty="0"/>
              <a:t>or megabytes (million bytes) per second abbreviated as </a:t>
            </a:r>
            <a:r>
              <a:rPr lang="en-US" dirty="0" err="1"/>
              <a:t>MBps</a:t>
            </a:r>
            <a:r>
              <a:rPr lang="en-US" dirty="0"/>
              <a:t>. </a:t>
            </a:r>
          </a:p>
        </p:txBody>
      </p:sp>
    </p:spTree>
    <p:extLst>
      <p:ext uri="{BB962C8B-B14F-4D97-AF65-F5344CB8AC3E}">
        <p14:creationId xmlns:p14="http://schemas.microsoft.com/office/powerpoint/2010/main" val="3757793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Data transmission media</a:t>
            </a:r>
            <a:endParaRPr lang="en-US" dirty="0"/>
          </a:p>
        </p:txBody>
      </p:sp>
      <p:sp>
        <p:nvSpPr>
          <p:cNvPr id="3" name="Content Placeholder 2"/>
          <p:cNvSpPr>
            <a:spLocks noGrp="1"/>
          </p:cNvSpPr>
          <p:nvPr>
            <p:ph idx="1"/>
          </p:nvPr>
        </p:nvSpPr>
        <p:spPr/>
        <p:txBody>
          <a:bodyPr/>
          <a:lstStyle/>
          <a:p>
            <a:pPr algn="just"/>
            <a:r>
              <a:rPr lang="en-US" dirty="0"/>
              <a:t>In data communication terminology, a transmission medium is a physical path between the transmitter and the receiver. It is the channel through which data is sent from one place to another.</a:t>
            </a:r>
          </a:p>
        </p:txBody>
      </p:sp>
      <p:pic>
        <p:nvPicPr>
          <p:cNvPr id="4" name="Picture 3" descr="https://media.geeksforgeeks.org/wp-content/uploads/types-of-transmission-media_final-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9806" y="3863661"/>
            <a:ext cx="8554065" cy="2313301"/>
          </a:xfrm>
          <a:prstGeom prst="rect">
            <a:avLst/>
          </a:prstGeom>
          <a:noFill/>
          <a:ln>
            <a:noFill/>
          </a:ln>
        </p:spPr>
      </p:pic>
    </p:spTree>
    <p:extLst>
      <p:ext uri="{BB962C8B-B14F-4D97-AF65-F5344CB8AC3E}">
        <p14:creationId xmlns:p14="http://schemas.microsoft.com/office/powerpoint/2010/main" val="810347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Guided </a:t>
            </a:r>
            <a:r>
              <a:rPr lang="en-US" b="1" dirty="0" smtClean="0"/>
              <a:t>Media</a:t>
            </a:r>
            <a:endParaRPr lang="en-US" dirty="0"/>
          </a:p>
        </p:txBody>
      </p:sp>
      <p:sp>
        <p:nvSpPr>
          <p:cNvPr id="3" name="Content Placeholder 2"/>
          <p:cNvSpPr>
            <a:spLocks noGrp="1"/>
          </p:cNvSpPr>
          <p:nvPr>
            <p:ph idx="1"/>
          </p:nvPr>
        </p:nvSpPr>
        <p:spPr/>
        <p:txBody>
          <a:bodyPr/>
          <a:lstStyle/>
          <a:p>
            <a:pPr lvl="0" algn="just" fontAlgn="base"/>
            <a:r>
              <a:rPr lang="en-US" dirty="0"/>
              <a:t>It is also referred to as Wired or Bounded transmission media. Signals being transmitted are directed and confined in a narrow pathway by using physical links.</a:t>
            </a:r>
          </a:p>
          <a:p>
            <a:pPr algn="just" fontAlgn="base"/>
            <a:r>
              <a:rPr lang="en-US" dirty="0"/>
              <a:t>Features:</a:t>
            </a:r>
          </a:p>
          <a:p>
            <a:pPr lvl="1" algn="just" fontAlgn="base"/>
            <a:r>
              <a:rPr lang="en-US" dirty="0"/>
              <a:t>High Speed</a:t>
            </a:r>
          </a:p>
          <a:p>
            <a:pPr lvl="1" algn="just" fontAlgn="base"/>
            <a:r>
              <a:rPr lang="en-US" dirty="0"/>
              <a:t>Secure</a:t>
            </a:r>
          </a:p>
          <a:p>
            <a:pPr lvl="1" algn="just" fontAlgn="base"/>
            <a:r>
              <a:rPr lang="en-US" dirty="0"/>
              <a:t>Used for comparatively shorter distances</a:t>
            </a:r>
          </a:p>
        </p:txBody>
      </p:sp>
    </p:spTree>
    <p:extLst>
      <p:ext uri="{BB962C8B-B14F-4D97-AF65-F5344CB8AC3E}">
        <p14:creationId xmlns:p14="http://schemas.microsoft.com/office/powerpoint/2010/main" val="3137568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Unguided Media</a:t>
            </a:r>
            <a:endParaRPr lang="en-US" dirty="0"/>
          </a:p>
        </p:txBody>
      </p:sp>
      <p:sp>
        <p:nvSpPr>
          <p:cNvPr id="3" name="Content Placeholder 2"/>
          <p:cNvSpPr>
            <a:spLocks noGrp="1"/>
          </p:cNvSpPr>
          <p:nvPr>
            <p:ph idx="1"/>
          </p:nvPr>
        </p:nvSpPr>
        <p:spPr/>
        <p:txBody>
          <a:bodyPr/>
          <a:lstStyle/>
          <a:p>
            <a:pPr algn="just" fontAlgn="base"/>
            <a:r>
              <a:rPr lang="en-US" dirty="0"/>
              <a:t>It is also referred to as Wireless or Unbounded transmission media. No physical medium is required for the transmission of electromagnetic signals.</a:t>
            </a:r>
          </a:p>
          <a:p>
            <a:pPr algn="just" fontAlgn="base"/>
            <a:r>
              <a:rPr lang="en-US" dirty="0"/>
              <a:t>Features:</a:t>
            </a:r>
          </a:p>
          <a:p>
            <a:pPr lvl="1" algn="just" fontAlgn="base"/>
            <a:r>
              <a:rPr lang="en-US" dirty="0"/>
              <a:t>Signal is broadcasted through air</a:t>
            </a:r>
          </a:p>
          <a:p>
            <a:pPr lvl="1" algn="just" fontAlgn="base"/>
            <a:r>
              <a:rPr lang="en-US" dirty="0"/>
              <a:t>Less Secure</a:t>
            </a:r>
          </a:p>
          <a:p>
            <a:pPr lvl="1" algn="just" fontAlgn="base"/>
            <a:r>
              <a:rPr lang="en-US" dirty="0"/>
              <a:t>Used for larger </a:t>
            </a:r>
            <a:r>
              <a:rPr lang="en-US" dirty="0" smtClean="0"/>
              <a:t>distances</a:t>
            </a:r>
            <a:endParaRPr lang="en-US" dirty="0"/>
          </a:p>
        </p:txBody>
      </p:sp>
    </p:spTree>
    <p:extLst>
      <p:ext uri="{BB962C8B-B14F-4D97-AF65-F5344CB8AC3E}">
        <p14:creationId xmlns:p14="http://schemas.microsoft.com/office/powerpoint/2010/main" val="860344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Digital and </a:t>
            </a:r>
            <a:r>
              <a:rPr lang="en-US" b="1" dirty="0" smtClean="0"/>
              <a:t>Analog </a:t>
            </a:r>
            <a:r>
              <a:rPr lang="en-US" b="1" dirty="0"/>
              <a:t>transmission</a:t>
            </a:r>
            <a:endParaRPr lang="en-US" dirty="0"/>
          </a:p>
        </p:txBody>
      </p:sp>
      <p:sp>
        <p:nvSpPr>
          <p:cNvPr id="3" name="Content Placeholder 2"/>
          <p:cNvSpPr>
            <a:spLocks noGrp="1"/>
          </p:cNvSpPr>
          <p:nvPr>
            <p:ph idx="1"/>
          </p:nvPr>
        </p:nvSpPr>
        <p:spPr/>
        <p:txBody>
          <a:bodyPr>
            <a:normAutofit fontScale="92500"/>
          </a:bodyPr>
          <a:lstStyle/>
          <a:p>
            <a:pPr algn="just"/>
            <a:r>
              <a:rPr lang="en-US" b="1" dirty="0"/>
              <a:t>Analog transmission</a:t>
            </a:r>
            <a:r>
              <a:rPr lang="en-US" dirty="0"/>
              <a:t> is a method of conveying voice, data, image, signal, or video information. It uses a continuous signal varying in amplitude, phase, or another property that is in proportion to a specific characteristic of a variable.</a:t>
            </a:r>
            <a:br>
              <a:rPr lang="en-US" dirty="0"/>
            </a:br>
            <a:r>
              <a:rPr lang="en-US" dirty="0"/>
              <a:t/>
            </a:r>
            <a:br>
              <a:rPr lang="en-US" dirty="0"/>
            </a:br>
            <a:r>
              <a:rPr lang="en-US" b="1" dirty="0"/>
              <a:t>Digital transmission</a:t>
            </a:r>
            <a:r>
              <a:rPr lang="en-US" dirty="0"/>
              <a:t> or digital communications is a literal transfer of data over a point to point (or point to multipoint) transmission medium –such as copper wires, optical </a:t>
            </a:r>
            <a:r>
              <a:rPr lang="en-US" dirty="0" err="1"/>
              <a:t>fibres</a:t>
            </a:r>
            <a:r>
              <a:rPr lang="en-US" dirty="0"/>
              <a:t>, wireless communications media, or storage media. The data that is to be transferred is often represented as an electro-magnetic signal (such as a microwave). Digital transmission transfers messages discretely</a:t>
            </a:r>
            <a:r>
              <a:rPr lang="en-US" dirty="0" smtClean="0"/>
              <a:t>.</a:t>
            </a:r>
            <a:endParaRPr lang="en-US" dirty="0"/>
          </a:p>
        </p:txBody>
      </p:sp>
    </p:spTree>
    <p:extLst>
      <p:ext uri="{BB962C8B-B14F-4D97-AF65-F5344CB8AC3E}">
        <p14:creationId xmlns:p14="http://schemas.microsoft.com/office/powerpoint/2010/main" val="980217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Modems</a:t>
            </a:r>
            <a:endParaRPr lang="en-US" dirty="0"/>
          </a:p>
        </p:txBody>
      </p:sp>
      <p:sp>
        <p:nvSpPr>
          <p:cNvPr id="3" name="Content Placeholder 2"/>
          <p:cNvSpPr>
            <a:spLocks noGrp="1"/>
          </p:cNvSpPr>
          <p:nvPr>
            <p:ph idx="1"/>
          </p:nvPr>
        </p:nvSpPr>
        <p:spPr/>
        <p:txBody>
          <a:bodyPr/>
          <a:lstStyle/>
          <a:p>
            <a:pPr algn="just"/>
            <a:r>
              <a:rPr lang="en-US" dirty="0" smtClean="0"/>
              <a:t>Short for modulator-demodulator</a:t>
            </a:r>
          </a:p>
          <a:p>
            <a:pPr algn="just"/>
            <a:r>
              <a:rPr lang="en-US" dirty="0" smtClean="0"/>
              <a:t>A</a:t>
            </a:r>
            <a:r>
              <a:rPr lang="en-US" dirty="0"/>
              <a:t> modem is typically used to send digital data over a phone line. The sending modem modulates the data into a signal that is compatible with the phone line, and the receiving modem demodulates the signal back into digital data. Wireless modems convert digital data into radio signals and back.</a:t>
            </a:r>
          </a:p>
          <a:p>
            <a:pPr algn="just"/>
            <a:endParaRPr lang="en-US" dirty="0" smtClean="0"/>
          </a:p>
          <a:p>
            <a:pPr algn="just"/>
            <a:endParaRPr lang="en-US" dirty="0"/>
          </a:p>
        </p:txBody>
      </p:sp>
    </p:spTree>
    <p:extLst>
      <p:ext uri="{BB962C8B-B14F-4D97-AF65-F5344CB8AC3E}">
        <p14:creationId xmlns:p14="http://schemas.microsoft.com/office/powerpoint/2010/main" val="575228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Routing techniques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b="1" dirty="0"/>
              <a:t>Routing</a:t>
            </a:r>
            <a:r>
              <a:rPr lang="en-US" dirty="0"/>
              <a:t> is the process of selecting a path for traffic in a network or between or across multiple networks. ... Packet forwarding is the transit of network packets from one network interface to another. Intermediate nodes are typically network hardware devices such as routers, gateways, firewalls, or switches.</a:t>
            </a:r>
          </a:p>
          <a:p>
            <a:pPr lvl="2" algn="just"/>
            <a:r>
              <a:rPr lang="en-US" dirty="0"/>
              <a:t>Source routing</a:t>
            </a:r>
          </a:p>
          <a:p>
            <a:pPr lvl="3" algn="just"/>
            <a:r>
              <a:rPr lang="en-US" dirty="0"/>
              <a:t>In computer networking, </a:t>
            </a:r>
            <a:r>
              <a:rPr lang="en-US" b="1" dirty="0"/>
              <a:t>source routing</a:t>
            </a:r>
            <a:r>
              <a:rPr lang="en-US" dirty="0"/>
              <a:t>, also called path addressing, allows a sender of a packet to partially or completely specify the </a:t>
            </a:r>
            <a:r>
              <a:rPr lang="en-US" b="1" dirty="0"/>
              <a:t>route</a:t>
            </a:r>
            <a:r>
              <a:rPr lang="en-US" dirty="0"/>
              <a:t> the packet takes through the network. It contains information from source to destination along with path it should follow.</a:t>
            </a:r>
          </a:p>
          <a:p>
            <a:pPr lvl="2" algn="just"/>
            <a:r>
              <a:rPr lang="en-US" dirty="0" smtClean="0"/>
              <a:t>Hop-by-hop </a:t>
            </a:r>
            <a:r>
              <a:rPr lang="en-US" dirty="0"/>
              <a:t>routing</a:t>
            </a:r>
          </a:p>
          <a:p>
            <a:pPr lvl="3" algn="just"/>
            <a:r>
              <a:rPr lang="en-US" b="1" dirty="0"/>
              <a:t>Hop-by-hop routing</a:t>
            </a:r>
            <a:r>
              <a:rPr lang="en-US" dirty="0"/>
              <a:t> means that routing decisions are made at each router independently and locally. The hop-count shortest-path routing (SP) is the most commonly used method for IP routing in today's Internet.</a:t>
            </a:r>
          </a:p>
        </p:txBody>
      </p:sp>
    </p:spTree>
    <p:extLst>
      <p:ext uri="{BB962C8B-B14F-4D97-AF65-F5344CB8AC3E}">
        <p14:creationId xmlns:p14="http://schemas.microsoft.com/office/powerpoint/2010/main" val="301571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connections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b="1" dirty="0" smtClean="0"/>
              <a:t>Point </a:t>
            </a:r>
            <a:r>
              <a:rPr lang="en-US" b="1" dirty="0"/>
              <a:t>to point connection</a:t>
            </a:r>
            <a:endParaRPr lang="en-US" dirty="0"/>
          </a:p>
          <a:p>
            <a:pPr marL="0" indent="0" algn="just">
              <a:buNone/>
            </a:pPr>
            <a:r>
              <a:rPr lang="en-US" dirty="0" smtClean="0"/>
              <a:t>In </a:t>
            </a:r>
            <a:r>
              <a:rPr lang="en-US" dirty="0"/>
              <a:t>telecommunications, a </a:t>
            </a:r>
            <a:r>
              <a:rPr lang="en-US" b="1" i="1" dirty="0"/>
              <a:t>point-to-point connection</a:t>
            </a:r>
            <a:r>
              <a:rPr lang="en-US" dirty="0"/>
              <a:t> refers to a communications </a:t>
            </a:r>
            <a:r>
              <a:rPr lang="en-US" b="1" i="1" dirty="0"/>
              <a:t>connection</a:t>
            </a:r>
            <a:r>
              <a:rPr lang="en-US" dirty="0"/>
              <a:t> between two communication endpoints or nodes. ... This is contrasted with a </a:t>
            </a:r>
            <a:r>
              <a:rPr lang="en-US" i="1" dirty="0"/>
              <a:t>point</a:t>
            </a:r>
            <a:r>
              <a:rPr lang="en-US" dirty="0"/>
              <a:t>-to-multipoint or broadcast </a:t>
            </a:r>
            <a:r>
              <a:rPr lang="en-US" i="1" dirty="0"/>
              <a:t>connection</a:t>
            </a:r>
            <a:r>
              <a:rPr lang="en-US" dirty="0"/>
              <a:t>, in which many nodes can receive information transmitted by one node</a:t>
            </a:r>
            <a:r>
              <a:rPr lang="en-US" dirty="0" smtClean="0"/>
              <a:t>.</a:t>
            </a:r>
            <a:endParaRPr lang="en-US" dirty="0" smtClean="0">
              <a:effectLst/>
            </a:endParaRPr>
          </a:p>
          <a:p>
            <a:pPr algn="just"/>
            <a:r>
              <a:rPr lang="en-US" b="1" dirty="0"/>
              <a:t>Multi point </a:t>
            </a:r>
            <a:r>
              <a:rPr lang="en-US" b="1" dirty="0" smtClean="0"/>
              <a:t>connection</a:t>
            </a:r>
            <a:endParaRPr lang="en-US" dirty="0"/>
          </a:p>
          <a:p>
            <a:pPr marL="0" indent="0" algn="just">
              <a:buNone/>
            </a:pPr>
            <a:r>
              <a:rPr lang="en-US" dirty="0"/>
              <a:t>A </a:t>
            </a:r>
            <a:r>
              <a:rPr lang="en-US" b="1" dirty="0"/>
              <a:t>multipoint connection</a:t>
            </a:r>
            <a:r>
              <a:rPr lang="en-US" dirty="0"/>
              <a:t> is a link between three or more devices. It is also known as Multi-drop configuration. The networks having multipoint configuration are called Broadcast Networks. In broadcast network, a message or a packet sent by any machine is received by all other machines in a network.</a:t>
            </a:r>
          </a:p>
          <a:p>
            <a:pPr marL="0" indent="0" algn="just">
              <a:buNone/>
            </a:pPr>
            <a:endParaRPr lang="en-US" dirty="0"/>
          </a:p>
        </p:txBody>
      </p:sp>
    </p:spTree>
    <p:extLst>
      <p:ext uri="{BB962C8B-B14F-4D97-AF65-F5344CB8AC3E}">
        <p14:creationId xmlns:p14="http://schemas.microsoft.com/office/powerpoint/2010/main" val="1227049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3741632"/>
              </p:ext>
            </p:extLst>
          </p:nvPr>
        </p:nvGraphicFramePr>
        <p:xfrm>
          <a:off x="838200" y="365126"/>
          <a:ext cx="10515600" cy="5589744"/>
        </p:xfrm>
        <a:graphic>
          <a:graphicData uri="http://schemas.openxmlformats.org/drawingml/2006/table">
            <a:tbl>
              <a:tblPr firstRow="1" firstCol="1" bandRow="1">
                <a:tableStyleId>{5C22544A-7EE6-4342-B048-85BDC9FD1C3A}</a:tableStyleId>
              </a:tblPr>
              <a:tblGrid>
                <a:gridCol w="3505200"/>
                <a:gridCol w="3505200"/>
                <a:gridCol w="3505200"/>
              </a:tblGrid>
              <a:tr h="790744">
                <a:tc>
                  <a:txBody>
                    <a:bodyPr/>
                    <a:lstStyle/>
                    <a:p>
                      <a:pPr marL="0" marR="628650" algn="just">
                        <a:lnSpc>
                          <a:spcPct val="200000"/>
                        </a:lnSpc>
                        <a:spcBef>
                          <a:spcPts val="0"/>
                        </a:spcBef>
                        <a:spcAft>
                          <a:spcPts val="1200"/>
                        </a:spcAft>
                      </a:pPr>
                      <a:r>
                        <a:rPr lang="en-US" sz="800" cap="all">
                          <a:effectLst/>
                        </a:rPr>
                        <a:t>BASIS FOR COMPARISON</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nchor="ctr"/>
                </a:tc>
                <a:tc>
                  <a:txBody>
                    <a:bodyPr/>
                    <a:lstStyle/>
                    <a:p>
                      <a:pPr marL="0" marR="628650" algn="just">
                        <a:lnSpc>
                          <a:spcPct val="200000"/>
                        </a:lnSpc>
                        <a:spcBef>
                          <a:spcPts val="0"/>
                        </a:spcBef>
                        <a:spcAft>
                          <a:spcPts val="1200"/>
                        </a:spcAft>
                      </a:pPr>
                      <a:r>
                        <a:rPr lang="en-US" sz="800" cap="all">
                          <a:effectLst/>
                        </a:rPr>
                        <a:t>POINT-TO-POINT</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nchor="ctr"/>
                </a:tc>
                <a:tc>
                  <a:txBody>
                    <a:bodyPr/>
                    <a:lstStyle/>
                    <a:p>
                      <a:pPr marL="0" marR="628650" algn="just">
                        <a:lnSpc>
                          <a:spcPct val="200000"/>
                        </a:lnSpc>
                        <a:spcBef>
                          <a:spcPts val="0"/>
                        </a:spcBef>
                        <a:spcAft>
                          <a:spcPts val="1200"/>
                        </a:spcAft>
                      </a:pPr>
                      <a:r>
                        <a:rPr lang="en-US" sz="800" cap="all">
                          <a:effectLst/>
                        </a:rPr>
                        <a:t>MULTIPOINT</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nchor="ctr"/>
                </a:tc>
              </a:tr>
              <a:tr h="1117949">
                <a:tc>
                  <a:txBody>
                    <a:bodyPr/>
                    <a:lstStyle/>
                    <a:p>
                      <a:pPr marL="0" marR="628650" algn="just">
                        <a:lnSpc>
                          <a:spcPct val="200000"/>
                        </a:lnSpc>
                        <a:spcBef>
                          <a:spcPts val="0"/>
                        </a:spcBef>
                        <a:spcAft>
                          <a:spcPts val="1200"/>
                        </a:spcAft>
                      </a:pPr>
                      <a:r>
                        <a:rPr lang="en-US" sz="800">
                          <a:effectLst/>
                        </a:rPr>
                        <a:t>Link</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tc>
                <a:tc>
                  <a:txBody>
                    <a:bodyPr/>
                    <a:lstStyle/>
                    <a:p>
                      <a:pPr marL="0" marR="628650" algn="just">
                        <a:lnSpc>
                          <a:spcPct val="200000"/>
                        </a:lnSpc>
                        <a:spcBef>
                          <a:spcPts val="0"/>
                        </a:spcBef>
                        <a:spcAft>
                          <a:spcPts val="1200"/>
                        </a:spcAft>
                      </a:pPr>
                      <a:r>
                        <a:rPr lang="en-US" sz="800">
                          <a:effectLst/>
                        </a:rPr>
                        <a:t>There is dedicated link between two devices.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tc>
                <a:tc>
                  <a:txBody>
                    <a:bodyPr/>
                    <a:lstStyle/>
                    <a:p>
                      <a:pPr marL="0" marR="628650" algn="just">
                        <a:lnSpc>
                          <a:spcPct val="200000"/>
                        </a:lnSpc>
                        <a:spcBef>
                          <a:spcPts val="0"/>
                        </a:spcBef>
                        <a:spcAft>
                          <a:spcPts val="1200"/>
                        </a:spcAft>
                      </a:pPr>
                      <a:r>
                        <a:rPr lang="en-US" sz="800">
                          <a:effectLst/>
                        </a:rPr>
                        <a:t>The link is shared between more than two devices.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tc>
              </a:tr>
              <a:tr h="1445153">
                <a:tc>
                  <a:txBody>
                    <a:bodyPr/>
                    <a:lstStyle/>
                    <a:p>
                      <a:pPr marL="0" marR="628650" algn="just">
                        <a:lnSpc>
                          <a:spcPct val="200000"/>
                        </a:lnSpc>
                        <a:spcBef>
                          <a:spcPts val="0"/>
                        </a:spcBef>
                        <a:spcAft>
                          <a:spcPts val="1200"/>
                        </a:spcAft>
                      </a:pPr>
                      <a:r>
                        <a:rPr lang="en-US" sz="800">
                          <a:effectLst/>
                        </a:rPr>
                        <a:t>Channel Capacity</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tc>
                <a:tc>
                  <a:txBody>
                    <a:bodyPr/>
                    <a:lstStyle/>
                    <a:p>
                      <a:pPr marL="0" marR="628650" algn="just">
                        <a:lnSpc>
                          <a:spcPct val="200000"/>
                        </a:lnSpc>
                        <a:spcBef>
                          <a:spcPts val="0"/>
                        </a:spcBef>
                        <a:spcAft>
                          <a:spcPts val="1200"/>
                        </a:spcAft>
                      </a:pPr>
                      <a:r>
                        <a:rPr lang="en-US" sz="800">
                          <a:effectLst/>
                        </a:rPr>
                        <a:t>The channel's entire capacity is reserved for the two connected devices.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tc>
                <a:tc>
                  <a:txBody>
                    <a:bodyPr/>
                    <a:lstStyle/>
                    <a:p>
                      <a:pPr marL="0" marR="628650" algn="just">
                        <a:lnSpc>
                          <a:spcPct val="200000"/>
                        </a:lnSpc>
                        <a:spcBef>
                          <a:spcPts val="0"/>
                        </a:spcBef>
                        <a:spcAft>
                          <a:spcPts val="1200"/>
                        </a:spcAft>
                      </a:pPr>
                      <a:r>
                        <a:rPr lang="en-US" sz="800">
                          <a:effectLst/>
                        </a:rPr>
                        <a:t>The channel's capacity is shared temporarily among the devices connected to the link.</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tc>
              </a:tr>
              <a:tr h="1117949">
                <a:tc>
                  <a:txBody>
                    <a:bodyPr/>
                    <a:lstStyle/>
                    <a:p>
                      <a:pPr marL="0" marR="628650" algn="just">
                        <a:lnSpc>
                          <a:spcPct val="200000"/>
                        </a:lnSpc>
                        <a:spcBef>
                          <a:spcPts val="0"/>
                        </a:spcBef>
                        <a:spcAft>
                          <a:spcPts val="1200"/>
                        </a:spcAft>
                      </a:pPr>
                      <a:r>
                        <a:rPr lang="en-US" sz="800">
                          <a:effectLst/>
                        </a:rPr>
                        <a:t>Transmitter and Receiver</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tc>
                <a:tc>
                  <a:txBody>
                    <a:bodyPr/>
                    <a:lstStyle/>
                    <a:p>
                      <a:pPr marL="0" marR="628650" algn="just">
                        <a:lnSpc>
                          <a:spcPct val="200000"/>
                        </a:lnSpc>
                        <a:spcBef>
                          <a:spcPts val="0"/>
                        </a:spcBef>
                        <a:spcAft>
                          <a:spcPts val="1200"/>
                        </a:spcAft>
                      </a:pPr>
                      <a:r>
                        <a:rPr lang="en-US" sz="800">
                          <a:effectLst/>
                        </a:rPr>
                        <a:t>There is a single transmitter and a single receiver.</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tc>
                <a:tc>
                  <a:txBody>
                    <a:bodyPr/>
                    <a:lstStyle/>
                    <a:p>
                      <a:pPr marL="0" marR="628650" algn="just">
                        <a:lnSpc>
                          <a:spcPct val="200000"/>
                        </a:lnSpc>
                        <a:spcBef>
                          <a:spcPts val="0"/>
                        </a:spcBef>
                        <a:spcAft>
                          <a:spcPts val="1200"/>
                        </a:spcAft>
                      </a:pPr>
                      <a:r>
                        <a:rPr lang="en-US" sz="800">
                          <a:effectLst/>
                        </a:rPr>
                        <a:t>There is a single transmitter and multiple receivers.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tc>
              </a:tr>
              <a:tr h="1117949">
                <a:tc>
                  <a:txBody>
                    <a:bodyPr/>
                    <a:lstStyle/>
                    <a:p>
                      <a:pPr marL="0" marR="628650" algn="just">
                        <a:lnSpc>
                          <a:spcPct val="200000"/>
                        </a:lnSpc>
                        <a:spcBef>
                          <a:spcPts val="0"/>
                        </a:spcBef>
                        <a:spcAft>
                          <a:spcPts val="1200"/>
                        </a:spcAft>
                      </a:pPr>
                      <a:r>
                        <a:rPr lang="en-US" sz="800">
                          <a:effectLst/>
                        </a:rPr>
                        <a:t>Example</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tc>
                <a:tc>
                  <a:txBody>
                    <a:bodyPr/>
                    <a:lstStyle/>
                    <a:p>
                      <a:pPr marL="0" marR="628650" algn="just">
                        <a:lnSpc>
                          <a:spcPct val="200000"/>
                        </a:lnSpc>
                        <a:spcBef>
                          <a:spcPts val="0"/>
                        </a:spcBef>
                        <a:spcAft>
                          <a:spcPts val="1200"/>
                        </a:spcAft>
                      </a:pPr>
                      <a:r>
                        <a:rPr lang="en-US" sz="800">
                          <a:effectLst/>
                        </a:rPr>
                        <a:t>Frame relay, T-carrier, X.25, etc.</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tc>
                <a:tc>
                  <a:txBody>
                    <a:bodyPr/>
                    <a:lstStyle/>
                    <a:p>
                      <a:pPr marL="0" marR="628650" algn="just">
                        <a:lnSpc>
                          <a:spcPct val="200000"/>
                        </a:lnSpc>
                        <a:spcBef>
                          <a:spcPts val="0"/>
                        </a:spcBef>
                        <a:spcAft>
                          <a:spcPts val="1200"/>
                        </a:spcAft>
                      </a:pPr>
                      <a:r>
                        <a:rPr lang="en-US" sz="800" dirty="0">
                          <a:effectLst/>
                        </a:rPr>
                        <a:t>Frame relay, token ring, Ethernet, ATM, etc.</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tc>
              </a:tr>
            </a:tbl>
          </a:graphicData>
        </a:graphic>
      </p:graphicFrame>
    </p:spTree>
    <p:extLst>
      <p:ext uri="{BB962C8B-B14F-4D97-AF65-F5344CB8AC3E}">
        <p14:creationId xmlns:p14="http://schemas.microsoft.com/office/powerpoint/2010/main" val="1272133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1.1 Data communication </a:t>
            </a:r>
            <a:r>
              <a:rPr lang="en-US" b="1" dirty="0" smtClean="0"/>
              <a:t>system - </a:t>
            </a:r>
            <a:r>
              <a:rPr lang="en-US" b="1" dirty="0" smtClean="0"/>
              <a:t>Definition</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a:t>Data communication refers to the exchange of data between a source and a receiver via form of transmission media such as a wire cable. Data communication is said to be local if communicating devices are in the same building or a similarly restricted geographical area.</a:t>
            </a:r>
          </a:p>
          <a:p>
            <a:pPr marL="0" indent="0" algn="just">
              <a:buNone/>
            </a:pPr>
            <a:r>
              <a:rPr lang="en-US" dirty="0"/>
              <a:t> </a:t>
            </a:r>
            <a:r>
              <a:rPr lang="en-US" dirty="0" smtClean="0"/>
              <a:t>				OR </a:t>
            </a:r>
            <a:endParaRPr lang="en-US" dirty="0"/>
          </a:p>
          <a:p>
            <a:pPr algn="just"/>
            <a:r>
              <a:rPr lang="en-US" dirty="0"/>
              <a:t>Data communications (DC) is the process of using computing and communication technologies to transfer data from one place to another, and vice versa. It enables the movement of electronic or digital data between two or more nodes, regardless of geographical location, technological medium or data contents.</a:t>
            </a:r>
          </a:p>
        </p:txBody>
      </p:sp>
    </p:spTree>
    <p:extLst>
      <p:ext uri="{BB962C8B-B14F-4D97-AF65-F5344CB8AC3E}">
        <p14:creationId xmlns:p14="http://schemas.microsoft.com/office/powerpoint/2010/main" val="349998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Explanation</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a:t>Data communications incorporates several techniques and technologies with the primary objective of enabling any form of electronic communication. These technologies include telecommunications, computer networking and radio/satellite communication. Data communication usually requires existence of a transportation or communication medium between the nodes wanting to communicate with each other, such as copper wire, fiber optic cables or wireless signals.</a:t>
            </a:r>
          </a:p>
          <a:p>
            <a:pPr algn="just"/>
            <a:r>
              <a:rPr lang="en-US" dirty="0"/>
              <a:t>For example, a common example of data communications is a computer connected to the Internet via a Wi-Fi connection, which uses a wireless medium to send and receive data from one or more remote servers.</a:t>
            </a:r>
          </a:p>
          <a:p>
            <a:pPr algn="just"/>
            <a:r>
              <a:rPr lang="en-US" dirty="0"/>
              <a:t>Some devices/technologies used in data communications are known as data communication equipment (DCE) and data terminal equipment (DTE). DCE is used at the sending node, and DTE is used at the receiving </a:t>
            </a:r>
            <a:r>
              <a:rPr lang="en-US" dirty="0" smtClean="0"/>
              <a:t>node</a:t>
            </a:r>
            <a:endParaRPr lang="en-US" dirty="0"/>
          </a:p>
        </p:txBody>
      </p:sp>
    </p:spTree>
    <p:extLst>
      <p:ext uri="{BB962C8B-B14F-4D97-AF65-F5344CB8AC3E}">
        <p14:creationId xmlns:p14="http://schemas.microsoft.com/office/powerpoint/2010/main" val="799230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1.2 Basic Components of a data communication system</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There </a:t>
            </a:r>
            <a:r>
              <a:rPr lang="en-US" dirty="0"/>
              <a:t>are five basic </a:t>
            </a:r>
            <a:r>
              <a:rPr lang="en-US" dirty="0" smtClean="0"/>
              <a:t>component </a:t>
            </a:r>
            <a:r>
              <a:rPr lang="en-US" dirty="0"/>
              <a:t>of data communication </a:t>
            </a:r>
            <a:r>
              <a:rPr lang="en-US" dirty="0" smtClean="0"/>
              <a:t>system</a:t>
            </a:r>
          </a:p>
          <a:p>
            <a:pPr lvl="1"/>
            <a:r>
              <a:rPr lang="en-US" dirty="0" smtClean="0"/>
              <a:t>Message</a:t>
            </a:r>
          </a:p>
          <a:p>
            <a:pPr lvl="1"/>
            <a:r>
              <a:rPr lang="en-US" dirty="0" smtClean="0"/>
              <a:t>Sender </a:t>
            </a:r>
          </a:p>
          <a:p>
            <a:pPr lvl="1"/>
            <a:r>
              <a:rPr lang="en-US" dirty="0" smtClean="0"/>
              <a:t>Receiver </a:t>
            </a:r>
          </a:p>
          <a:p>
            <a:pPr lvl="1"/>
            <a:r>
              <a:rPr lang="en-US" dirty="0" smtClean="0"/>
              <a:t>Transmission medium</a:t>
            </a:r>
          </a:p>
          <a:p>
            <a:pPr lvl="1"/>
            <a:r>
              <a:rPr lang="en-US" dirty="0" smtClean="0"/>
              <a:t>Protocol </a:t>
            </a:r>
          </a:p>
          <a:p>
            <a:pPr lvl="1"/>
            <a:endParaRPr lang="en-US" dirty="0"/>
          </a:p>
        </p:txBody>
      </p:sp>
    </p:spTree>
    <p:extLst>
      <p:ext uri="{BB962C8B-B14F-4D97-AF65-F5344CB8AC3E}">
        <p14:creationId xmlns:p14="http://schemas.microsoft.com/office/powerpoint/2010/main" val="371568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Components of data communication system</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a:t>1.2.1 Message: </a:t>
            </a:r>
            <a:endParaRPr lang="en-US" dirty="0"/>
          </a:p>
          <a:p>
            <a:pPr marL="0" indent="0">
              <a:buNone/>
            </a:pPr>
            <a:r>
              <a:rPr lang="en-US" dirty="0" smtClean="0"/>
              <a:t>	It </a:t>
            </a:r>
            <a:r>
              <a:rPr lang="en-US" dirty="0"/>
              <a:t>is the information to be communicated. Popular forms of information include text, picture, audio, video etc. Text is converted to binary, </a:t>
            </a:r>
            <a:r>
              <a:rPr lang="en-US" dirty="0" smtClean="0"/>
              <a:t>	number </a:t>
            </a:r>
            <a:r>
              <a:rPr lang="en-US" dirty="0"/>
              <a:t>does not converted, image is converted to pixel</a:t>
            </a:r>
            <a:r>
              <a:rPr lang="en-US" dirty="0" smtClean="0"/>
              <a:t>.</a:t>
            </a:r>
            <a:r>
              <a:rPr lang="en-US" dirty="0"/>
              <a:t> </a:t>
            </a:r>
          </a:p>
          <a:p>
            <a:pPr marL="0" indent="0">
              <a:buNone/>
            </a:pPr>
            <a:r>
              <a:rPr lang="en-US" b="1" dirty="0"/>
              <a:t>1.2.2. Sender</a:t>
            </a:r>
            <a:endParaRPr lang="en-US" dirty="0"/>
          </a:p>
          <a:p>
            <a:pPr marL="0" indent="0">
              <a:buNone/>
            </a:pPr>
            <a:r>
              <a:rPr lang="en-US" dirty="0" smtClean="0"/>
              <a:t>	It </a:t>
            </a:r>
            <a:r>
              <a:rPr lang="en-US" dirty="0"/>
              <a:t>is the device which send the data </a:t>
            </a:r>
            <a:r>
              <a:rPr lang="en-US" dirty="0" err="1"/>
              <a:t>messge</a:t>
            </a:r>
            <a:r>
              <a:rPr lang="en-US" dirty="0"/>
              <a:t>. It can be a computer, workstation, telephone handset etc.</a:t>
            </a:r>
          </a:p>
          <a:p>
            <a:pPr marL="0" indent="0">
              <a:buNone/>
            </a:pPr>
            <a:r>
              <a:rPr lang="en-US" b="1" dirty="0" smtClean="0"/>
              <a:t>1.2.3 </a:t>
            </a:r>
            <a:r>
              <a:rPr lang="en-US" b="1" dirty="0"/>
              <a:t>Receiver</a:t>
            </a:r>
            <a:endParaRPr lang="en-US" dirty="0"/>
          </a:p>
          <a:p>
            <a:pPr marL="0" indent="0">
              <a:buNone/>
            </a:pPr>
            <a:r>
              <a:rPr lang="en-US" dirty="0" smtClean="0"/>
              <a:t>	It </a:t>
            </a:r>
            <a:r>
              <a:rPr lang="en-US" dirty="0"/>
              <a:t>is the device which receives the data messages. It can be a computer, workstation, telephone handset etc.  </a:t>
            </a:r>
          </a:p>
          <a:p>
            <a:pPr marL="0" indent="0">
              <a:buNone/>
            </a:pPr>
            <a:r>
              <a:rPr lang="en-US" b="1" dirty="0"/>
              <a:t>1.2.4 Transmission Medium</a:t>
            </a:r>
            <a:endParaRPr lang="en-US" dirty="0"/>
          </a:p>
          <a:p>
            <a:pPr marL="0" indent="0">
              <a:buNone/>
            </a:pPr>
            <a:r>
              <a:rPr lang="en-US" dirty="0" smtClean="0"/>
              <a:t>	It </a:t>
            </a:r>
            <a:r>
              <a:rPr lang="en-US" dirty="0"/>
              <a:t>is the physical path by which a message travels from sender to receiver. Some examples are twisted pair wire, coaxial cable, radio waves </a:t>
            </a:r>
            <a:r>
              <a:rPr lang="en-US" dirty="0" err="1" smtClean="0"/>
              <a:t>etc</a:t>
            </a:r>
            <a:endParaRPr lang="en-US" dirty="0"/>
          </a:p>
          <a:p>
            <a:pPr marL="0" indent="0">
              <a:buNone/>
            </a:pPr>
            <a:r>
              <a:rPr lang="en-US" b="1" dirty="0"/>
              <a:t>1.2.5 Protocol </a:t>
            </a:r>
            <a:endParaRPr lang="en-US" dirty="0"/>
          </a:p>
          <a:p>
            <a:pPr marL="0" indent="0">
              <a:buNone/>
            </a:pPr>
            <a:r>
              <a:rPr lang="en-US" dirty="0" smtClean="0"/>
              <a:t>	It </a:t>
            </a:r>
            <a:r>
              <a:rPr lang="en-US" dirty="0"/>
              <a:t>is the set of rules that governs data communication. It represent an agreement </a:t>
            </a:r>
            <a:r>
              <a:rPr lang="en-US" dirty="0" err="1"/>
              <a:t>betweem</a:t>
            </a:r>
            <a:r>
              <a:rPr lang="en-US" dirty="0"/>
              <a:t> the communication devices. Without a protocol, </a:t>
            </a:r>
            <a:r>
              <a:rPr lang="en-US" dirty="0" smtClean="0"/>
              <a:t>	two </a:t>
            </a:r>
            <a:r>
              <a:rPr lang="en-US" dirty="0"/>
              <a:t>devices may be connected but not communicate</a:t>
            </a:r>
            <a:r>
              <a:rPr lang="en-US" dirty="0" smtClean="0"/>
              <a:t>.</a:t>
            </a:r>
            <a:endParaRPr lang="en-US" dirty="0"/>
          </a:p>
        </p:txBody>
      </p:sp>
    </p:spTree>
    <p:extLst>
      <p:ext uri="{BB962C8B-B14F-4D97-AF65-F5344CB8AC3E}">
        <p14:creationId xmlns:p14="http://schemas.microsoft.com/office/powerpoint/2010/main" val="223527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1.3 Data transmission modes</a:t>
            </a:r>
            <a:endParaRPr lang="en-US" dirty="0"/>
          </a:p>
        </p:txBody>
      </p:sp>
      <p:sp>
        <p:nvSpPr>
          <p:cNvPr id="3" name="Content Placeholder 2"/>
          <p:cNvSpPr>
            <a:spLocks noGrp="1"/>
          </p:cNvSpPr>
          <p:nvPr>
            <p:ph idx="1"/>
          </p:nvPr>
        </p:nvSpPr>
        <p:spPr/>
        <p:txBody>
          <a:bodyPr/>
          <a:lstStyle/>
          <a:p>
            <a:pPr algn="just"/>
            <a:r>
              <a:rPr lang="en-US" dirty="0"/>
              <a:t>Transmission mode refers to the mechanism of transferring of data between two devices connected over a network. It is also called Communication Mode. These modes direct the direction of flow of information between two devices</a:t>
            </a:r>
          </a:p>
          <a:p>
            <a:pPr algn="just"/>
            <a:r>
              <a:rPr lang="en-US" b="1" dirty="0" smtClean="0"/>
              <a:t>There </a:t>
            </a:r>
            <a:r>
              <a:rPr lang="en-US" b="1" dirty="0"/>
              <a:t>are three types of transmission mode</a:t>
            </a:r>
            <a:endParaRPr lang="en-US" dirty="0"/>
          </a:p>
          <a:p>
            <a:pPr lvl="1" algn="just"/>
            <a:r>
              <a:rPr lang="en-US" dirty="0"/>
              <a:t>Simplex, half duplex, and full </a:t>
            </a:r>
            <a:r>
              <a:rPr lang="en-US" dirty="0" smtClean="0"/>
              <a:t>duplex</a:t>
            </a:r>
            <a:endParaRPr lang="en-US" dirty="0"/>
          </a:p>
        </p:txBody>
      </p:sp>
    </p:spTree>
    <p:extLst>
      <p:ext uri="{BB962C8B-B14F-4D97-AF65-F5344CB8AC3E}">
        <p14:creationId xmlns:p14="http://schemas.microsoft.com/office/powerpoint/2010/main" val="1337915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Simplex</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a:t>In simplex transmission mode, the communication between sender and receiver occurs in only one direction.  The sender can only send the </a:t>
            </a:r>
            <a:r>
              <a:rPr lang="en-US" dirty="0" err="1" smtClean="0"/>
              <a:t>dta</a:t>
            </a:r>
            <a:r>
              <a:rPr lang="en-US" dirty="0"/>
              <a:t>, and the receiver can only receive the data.  The receiver cannot reply to the sender.</a:t>
            </a:r>
          </a:p>
          <a:p>
            <a:pPr algn="just"/>
            <a:r>
              <a:rPr lang="en-US" dirty="0"/>
              <a:t>Simplex transmission can be thought of as a one-way road in which the traffic travels only in one direction—no vehicle coming from the opposite direction is allowed to drive through.</a:t>
            </a:r>
          </a:p>
          <a:p>
            <a:pPr algn="just"/>
            <a:r>
              <a:rPr lang="en-US" dirty="0"/>
              <a:t>To take a keyboard / monitor relationship as an example, the keyboard can only send the input to the monitor, and the monitor can only receive the input and display it on the screen.  The monitor cannot reply, or send any feedback, to the keyboard.</a:t>
            </a:r>
          </a:p>
          <a:p>
            <a:pPr algn="just"/>
            <a:endParaRPr lang="en-US" dirty="0"/>
          </a:p>
        </p:txBody>
      </p:sp>
    </p:spTree>
    <p:extLst>
      <p:ext uri="{BB962C8B-B14F-4D97-AF65-F5344CB8AC3E}">
        <p14:creationId xmlns:p14="http://schemas.microsoft.com/office/powerpoint/2010/main" val="2729957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Half Duplex</a:t>
            </a:r>
            <a:endParaRPr lang="en-US" dirty="0"/>
          </a:p>
        </p:txBody>
      </p:sp>
      <p:sp>
        <p:nvSpPr>
          <p:cNvPr id="3" name="Content Placeholder 2"/>
          <p:cNvSpPr>
            <a:spLocks noGrp="1"/>
          </p:cNvSpPr>
          <p:nvPr>
            <p:ph idx="1"/>
          </p:nvPr>
        </p:nvSpPr>
        <p:spPr/>
        <p:txBody>
          <a:bodyPr/>
          <a:lstStyle/>
          <a:p>
            <a:pPr algn="just"/>
            <a:r>
              <a:rPr lang="en-US" dirty="0"/>
              <a:t>The communication between sender and receiver occurs in both directions in half duplex transmission, but only one at a time.  The sender and receiver can both send and receive the information, but only one is allowed to send at any given time.  Half duplex is still considered a one-way road, in which a vehicle traveling in the opposite direction of the traffic has to wait till the road is empty before it can pass through.</a:t>
            </a:r>
          </a:p>
          <a:p>
            <a:pPr algn="just"/>
            <a:r>
              <a:rPr lang="en-US" dirty="0"/>
              <a:t>For example, in walkie-talkies, the speakers at both ends can speak, but they have to speak one by one.  They cannot speak simultaneously.</a:t>
            </a:r>
          </a:p>
          <a:p>
            <a:pPr algn="just"/>
            <a:endParaRPr lang="en-US" dirty="0"/>
          </a:p>
        </p:txBody>
      </p:sp>
    </p:spTree>
    <p:extLst>
      <p:ext uri="{BB962C8B-B14F-4D97-AF65-F5344CB8AC3E}">
        <p14:creationId xmlns:p14="http://schemas.microsoft.com/office/powerpoint/2010/main" val="255938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Full Duplex</a:t>
            </a:r>
            <a:endParaRPr lang="en-US" dirty="0"/>
          </a:p>
        </p:txBody>
      </p:sp>
      <p:sp>
        <p:nvSpPr>
          <p:cNvPr id="3" name="Content Placeholder 2"/>
          <p:cNvSpPr>
            <a:spLocks noGrp="1"/>
          </p:cNvSpPr>
          <p:nvPr>
            <p:ph idx="1"/>
          </p:nvPr>
        </p:nvSpPr>
        <p:spPr/>
        <p:txBody>
          <a:bodyPr/>
          <a:lstStyle/>
          <a:p>
            <a:pPr algn="just"/>
            <a:r>
              <a:rPr lang="en-US" dirty="0"/>
              <a:t>In full duplex transmission mode, the communication between sender and receiver can occur simultaneously.  The sender and receiver can both transmit and receive at the same time. Full duplex transmission mode is like a two-way road, in which traffic can flow in both directions at the same time.</a:t>
            </a:r>
          </a:p>
          <a:p>
            <a:pPr algn="just"/>
            <a:r>
              <a:rPr lang="en-US" dirty="0"/>
              <a:t>For example, in a telephone conversation, two people communicate, and both are free to speak and listen at the same time.</a:t>
            </a:r>
          </a:p>
        </p:txBody>
      </p:sp>
    </p:spTree>
    <p:extLst>
      <p:ext uri="{BB962C8B-B14F-4D97-AF65-F5344CB8AC3E}">
        <p14:creationId xmlns:p14="http://schemas.microsoft.com/office/powerpoint/2010/main" val="37004582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14</TotalTime>
  <Words>617</Words>
  <Application>Microsoft Office PowerPoint</Application>
  <PresentationFormat>Widescreen</PresentationFormat>
  <Paragraphs>111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Garamond</vt:lpstr>
      <vt:lpstr>Times New Roman</vt:lpstr>
      <vt:lpstr>Organic</vt:lpstr>
      <vt:lpstr>Internet , Networking, Local area network, Wide area network, Configurations</vt:lpstr>
      <vt:lpstr>1.1 Data communication system - Definition</vt:lpstr>
      <vt:lpstr>Explanation</vt:lpstr>
      <vt:lpstr>1.2 Basic Components of a data communication system </vt:lpstr>
      <vt:lpstr>Components of data communication system</vt:lpstr>
      <vt:lpstr>1.3 Data transmission modes</vt:lpstr>
      <vt:lpstr>Simplex</vt:lpstr>
      <vt:lpstr>Half Duplex</vt:lpstr>
      <vt:lpstr>Full Duplex</vt:lpstr>
      <vt:lpstr>Key Differences of the Three Transmission Modes</vt:lpstr>
      <vt:lpstr>1.4 Data transmission speed</vt:lpstr>
      <vt:lpstr>Data transmission media</vt:lpstr>
      <vt:lpstr>Guided Media</vt:lpstr>
      <vt:lpstr>Unguided Media</vt:lpstr>
      <vt:lpstr>Digital and Analog transmission</vt:lpstr>
      <vt:lpstr>Modems</vt:lpstr>
      <vt:lpstr>Routing techniques</vt:lpstr>
      <vt:lpstr>Types of connections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 Networking, Local area network, Wide area network, Configurations</dc:title>
  <dc:creator>Dr Faria</dc:creator>
  <cp:lastModifiedBy>Dr Faria</cp:lastModifiedBy>
  <cp:revision>7</cp:revision>
  <dcterms:created xsi:type="dcterms:W3CDTF">2020-04-26T11:11:20Z</dcterms:created>
  <dcterms:modified xsi:type="dcterms:W3CDTF">2020-05-02T16:57:30Z</dcterms:modified>
</cp:coreProperties>
</file>